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3" r:id="rId2"/>
    <p:sldId id="424" r:id="rId3"/>
    <p:sldId id="410" r:id="rId4"/>
    <p:sldId id="411" r:id="rId5"/>
    <p:sldId id="423" r:id="rId6"/>
    <p:sldId id="421" r:id="rId7"/>
    <p:sldId id="412" r:id="rId8"/>
    <p:sldId id="419" r:id="rId9"/>
    <p:sldId id="420" r:id="rId10"/>
    <p:sldId id="415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9" r:id="rId19"/>
    <p:sldId id="440" r:id="rId20"/>
    <p:sldId id="441" r:id="rId21"/>
    <p:sldId id="435" r:id="rId22"/>
    <p:sldId id="436" r:id="rId23"/>
    <p:sldId id="443" r:id="rId24"/>
    <p:sldId id="444" r:id="rId25"/>
    <p:sldId id="442" r:id="rId26"/>
    <p:sldId id="445" r:id="rId27"/>
    <p:sldId id="438" r:id="rId28"/>
    <p:sldId id="446" r:id="rId29"/>
    <p:sldId id="447" r:id="rId30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EC5E46"/>
    <a:srgbClr val="0A3142"/>
    <a:srgbClr val="EF9D6B"/>
    <a:srgbClr val="9A7560"/>
    <a:srgbClr val="F8C3BA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6317" autoAdjust="0"/>
  </p:normalViewPr>
  <p:slideViewPr>
    <p:cSldViewPr snapToGrid="0">
      <p:cViewPr varScale="1">
        <p:scale>
          <a:sx n="81" d="100"/>
          <a:sy n="81" d="100"/>
        </p:scale>
        <p:origin x="-68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58351-2059-4EA1-8360-7C70933963D2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9585-A46C-4EE3-AE99-AA090B5B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4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EE48-589C-4252-BD79-AA4CCDC6E250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37AE-AA05-4288-B2C0-5667F121A5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92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53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1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89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72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875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00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0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0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6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6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58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6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6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37AE-AA05-4288-B2C0-5667F121A58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0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05600" y="2433600"/>
            <a:ext cx="5234400" cy="1353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20800" y="5396400"/>
            <a:ext cx="5090400" cy="46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55800" y="233363"/>
            <a:ext cx="10071100" cy="641667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pic>
        <p:nvPicPr>
          <p:cNvPr id="6" name="Picture 2" descr="D:\EDI\CIECC-中心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94400" y="2512800"/>
            <a:ext cx="5976000" cy="1184400"/>
          </a:xfrm>
        </p:spPr>
        <p:txBody>
          <a:bodyPr lIns="144000" rIns="144000" anchor="ctr" anchorCtr="0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2057398" y="1220136"/>
            <a:ext cx="4507981" cy="4932363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7176910" y="1220136"/>
            <a:ext cx="4507200" cy="4932363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059200" y="316800"/>
            <a:ext cx="9312101" cy="698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1699" y="1607836"/>
            <a:ext cx="46229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2041699" y="2431748"/>
            <a:ext cx="4622992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75912" y="1607836"/>
            <a:ext cx="46457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7375912" y="2431748"/>
            <a:ext cx="4645759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 userDrawn="1">
            <p:custDataLst>
              <p:tags r:id="rId2"/>
            </p:custDataLst>
          </p:nvPr>
        </p:nvCxnSpPr>
        <p:spPr>
          <a:xfrm>
            <a:off x="3424239" y="4333875"/>
            <a:ext cx="5500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 userDrawn="1">
            <p:custDataLst>
              <p:tags r:id="rId3"/>
            </p:custDataLst>
          </p:nvPr>
        </p:nvSpPr>
        <p:spPr>
          <a:xfrm>
            <a:off x="3363914" y="3910013"/>
            <a:ext cx="5741987" cy="4191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/>
          <a:p>
            <a:pPr algn="ctr">
              <a:defRPr/>
            </a:pPr>
            <a:endParaRPr lang="en-US" altLang="zh-CN" sz="2000" spc="150" dirty="0">
              <a:solidFill>
                <a:srgbClr val="FFFFFF"/>
              </a:solidFill>
            </a:endParaRPr>
          </a:p>
        </p:txBody>
      </p:sp>
      <p:cxnSp>
        <p:nvCxnSpPr>
          <p:cNvPr id="25" name="直接连接符 24"/>
          <p:cNvCxnSpPr/>
          <p:nvPr userDrawn="1">
            <p:custDataLst>
              <p:tags r:id="rId4"/>
            </p:custDataLst>
          </p:nvPr>
        </p:nvCxnSpPr>
        <p:spPr>
          <a:xfrm>
            <a:off x="3424239" y="3910013"/>
            <a:ext cx="5500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2400" y="3909600"/>
            <a:ext cx="5742000" cy="417600"/>
          </a:xfrm>
        </p:spPr>
        <p:txBody>
          <a:bodyPr anchor="ctr" anchorCtr="0"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61" y="795129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5874" y="795129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61" y="2395329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42248" y="0"/>
            <a:ext cx="10408024" cy="681736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70748" y="0"/>
            <a:ext cx="309283" cy="6817368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857090" y="365127"/>
            <a:ext cx="1182511" cy="6149973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59000" y="365127"/>
            <a:ext cx="8573911" cy="6149973"/>
          </a:xfrm>
        </p:spPr>
        <p:txBody>
          <a:bodyPr vert="eaVert">
            <a:normAutofit/>
          </a:bodyPr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384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842248" y="0"/>
            <a:ext cx="10349752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057399" y="316688"/>
            <a:ext cx="9640020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057400" y="1147314"/>
            <a:ext cx="9640020" cy="507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409C-FFBF-4B8A-80F9-AA98AD51DC96}" type="datetimeFigureOut">
              <a:rPr lang="zh-CN" altLang="en-US" smtClean="0"/>
              <a:pPr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3455-9ABA-45F2-A109-26BD2A441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54330" indent="-35433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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4330" indent="-354330" algn="just" defTabSz="685800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https://ecomp.mofcom.gov.cn/loginCorp.htm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089"/>
            <a:ext cx="12192000" cy="5712053"/>
          </a:xfrm>
          <a:prstGeom prst="rect">
            <a:avLst/>
          </a:prstGeom>
        </p:spPr>
      </p:pic>
      <p:pic>
        <p:nvPicPr>
          <p:cNvPr id="7" name="Picture 3" descr="C:\Users\miro.wu\Desktop\公司介绍1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39" y="1880978"/>
            <a:ext cx="7443823" cy="3225027"/>
          </a:xfrm>
          <a:prstGeom prst="rect">
            <a:avLst/>
          </a:prstGeom>
          <a:noFill/>
          <a:extLst/>
        </p:spPr>
      </p:pic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03600" y="6260000"/>
            <a:ext cx="3184800" cy="5980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ea typeface="微软雅黑" panose="020B0503020204020204" pitchFamily="34" charset="-122"/>
              </a:rPr>
              <a:t>2019.08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90251" y="3474441"/>
            <a:ext cx="90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2126963"/>
            <a:ext cx="12187384" cy="27330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家政服务信用信息平台操作</a:t>
            </a:r>
            <a:r>
              <a:rPr lang="zh-CN" altLang="en-US" sz="60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指引</a:t>
            </a:r>
          </a:p>
          <a:p>
            <a:pPr algn="ctr">
              <a:lnSpc>
                <a:spcPct val="130000"/>
              </a:lnSpc>
            </a:pPr>
            <a:r>
              <a:rPr lang="zh-CN" altLang="en-US" sz="72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/>
              </a:rPr>
              <a:t>（桌面端）</a:t>
            </a:r>
            <a:endParaRPr lang="zh-CN" altLang="en-US" sz="72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/>
            </a:endParaRPr>
          </a:p>
        </p:txBody>
      </p:sp>
      <p:pic>
        <p:nvPicPr>
          <p:cNvPr id="1026" name="Picture 2" descr="D:\EDI\CIECC-中心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59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4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企业端用户名密码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32" y="1319756"/>
            <a:ext cx="10333168" cy="553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1155" y="3444086"/>
            <a:ext cx="86485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统一平台用户丢失登录账号或密码，可以通过以下三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种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方式在线自助找回。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6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企业信息填报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583" y="1134547"/>
            <a:ext cx="68531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企业登录后，进入业务大厅，选择家政服务业并进入应用。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1" y="1655297"/>
            <a:ext cx="8011025" cy="50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9586686" y="6037943"/>
            <a:ext cx="914400" cy="304800"/>
          </a:xfrm>
          <a:prstGeom prst="roundRect">
            <a:avLst/>
          </a:prstGeom>
          <a:noFill/>
          <a:ln>
            <a:solidFill>
              <a:srgbClr val="EC5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8033657" y="5689600"/>
            <a:ext cx="1436914" cy="348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96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3" y="1626990"/>
            <a:ext cx="9703117" cy="50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企业信息填报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583" y="1134547"/>
            <a:ext cx="82060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点击上导航条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“业务数据填报”</a:t>
            </a: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 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家政服务业，进入家政服务业务板块。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947147" y="3775103"/>
            <a:ext cx="855596" cy="21600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034972" y="3309257"/>
            <a:ext cx="1059542" cy="46584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92" y="1626990"/>
            <a:ext cx="10368108" cy="522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企业信息填报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583" y="1134547"/>
            <a:ext cx="9004388" cy="45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点击左导航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条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“企业信用信息录入，填报本企业信息。带红色</a:t>
            </a: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*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号的为必填项。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009991" y="3999576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301015" y="3654431"/>
            <a:ext cx="1059542" cy="46584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65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1" y="1587492"/>
            <a:ext cx="9938429" cy="532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家政服务员信息填报－在线填报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10870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点击左导航条“服务员信用录入” 填报服务员信息。姓名、身份证号及红色</a:t>
            </a: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*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号的为必填项。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227706" y="4640840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518730" y="4295695"/>
            <a:ext cx="1059542" cy="46584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70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6991"/>
            <a:ext cx="10363200" cy="44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家政服务员信息填报－批量导入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4" y="1134547"/>
            <a:ext cx="10443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点击左导航条“服务员批量导入”，可下载模板，线下填写完整后，批量上传服务员信息。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053538" y="5090774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344562" y="4745629"/>
            <a:ext cx="1059542" cy="46584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8883940" y="3360210"/>
            <a:ext cx="2322285" cy="1618342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请先下载模版，将家政服务人员信息粘贴进去以后再进行附件上传。格式可参见</a:t>
            </a:r>
            <a:endParaRPr lang="zh-CN" altLang="en-US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3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15" y="1626990"/>
            <a:ext cx="10138462" cy="52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家政服务员信息填报－数据接口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89050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点击左导航条“企业接口申请管理”，可申请数据接口，与本企业系统对接。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155138" y="6426089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446162" y="6080944"/>
            <a:ext cx="1059542" cy="46584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9826" y="2330441"/>
            <a:ext cx="37753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点击“新增”，进入申请页面。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0637837" y="2307771"/>
            <a:ext cx="842963" cy="44994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743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29" y="1626990"/>
            <a:ext cx="76946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家政服务员信息填报－数据接口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10257936" cy="45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可分别选择“测试”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、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“正式”申请测试或正式 环境。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申请成功后，可下载接口文件包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。</a:t>
            </a:r>
            <a:endParaRPr lang="zh-CN" altLang="en-US" sz="20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743797" y="2637861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9105779" y="2177143"/>
            <a:ext cx="1155821" cy="5333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07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866" y="1816086"/>
            <a:ext cx="7677809" cy="5041914"/>
          </a:xfrm>
          <a:prstGeom prst="rect">
            <a:avLst/>
          </a:prstGeom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访问、登录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商务部业务系统统一平台（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https://emanage.mofcom.gov.cn/</a:t>
            </a:r>
            <a:endParaRPr lang="zh-CN" altLang="en-US" sz="16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67919" y="3207657"/>
            <a:ext cx="3352800" cy="1161143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289331" y="3207657"/>
            <a:ext cx="498678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0189030" y="3207658"/>
            <a:ext cx="1886856" cy="580570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输入统一平台用户名、密码及验证码，登录系统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54891" y="4426858"/>
            <a:ext cx="689428" cy="21771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878317" y="4426858"/>
            <a:ext cx="652842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10189030" y="4426858"/>
            <a:ext cx="1886856" cy="290285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密码找回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5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041" y="1611653"/>
            <a:ext cx="7885116" cy="5224661"/>
          </a:xfrm>
          <a:prstGeom prst="rect">
            <a:avLst/>
          </a:prstGeom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管理端访问、登录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登录后进入统一平台业务大厅，点击“家政服务”图标进入家政服务业子应用。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607972" y="5619279"/>
            <a:ext cx="3616048" cy="580571"/>
            <a:chOff x="7910286" y="3207657"/>
            <a:chExt cx="3616048" cy="580571"/>
          </a:xfrm>
        </p:grpSpPr>
        <p:sp>
          <p:nvSpPr>
            <p:cNvPr id="3" name="圆角矩形 2"/>
            <p:cNvSpPr/>
            <p:nvPr/>
          </p:nvSpPr>
          <p:spPr>
            <a:xfrm>
              <a:off x="7910286" y="3207657"/>
              <a:ext cx="697686" cy="316437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544910" y="3207657"/>
              <a:ext cx="1731204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9639478" y="3207658"/>
              <a:ext cx="1886856" cy="580570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点击“家政服务”图标进入家政服务业子应用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291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32000" y="1524001"/>
            <a:ext cx="1233714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49671" y="1524001"/>
            <a:ext cx="1233714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272628" y="1524001"/>
            <a:ext cx="1432970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填报企业奖惩信息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823677" y="1524001"/>
            <a:ext cx="1432970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商务主管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部门核实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77648" y="1524001"/>
            <a:ext cx="1233714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平台展示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>
            <a:stCxn id="6" idx="3"/>
            <a:endCxn id="7" idx="1"/>
          </p:cNvCxnSpPr>
          <p:nvPr/>
        </p:nvCxnSpPr>
        <p:spPr>
          <a:xfrm>
            <a:off x="3265714" y="1836059"/>
            <a:ext cx="38395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3"/>
            <a:endCxn id="8" idx="1"/>
          </p:cNvCxnSpPr>
          <p:nvPr/>
        </p:nvCxnSpPr>
        <p:spPr>
          <a:xfrm>
            <a:off x="4883385" y="1836059"/>
            <a:ext cx="3892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7162730" y="1524001"/>
            <a:ext cx="1233714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</a:p>
        </p:txBody>
      </p:sp>
      <p:cxnSp>
        <p:nvCxnSpPr>
          <p:cNvPr id="14" name="直接箭头连接符 13"/>
          <p:cNvCxnSpPr>
            <a:stCxn id="8" idx="3"/>
            <a:endCxn id="13" idx="1"/>
          </p:cNvCxnSpPr>
          <p:nvPr/>
        </p:nvCxnSpPr>
        <p:spPr>
          <a:xfrm>
            <a:off x="6705598" y="1836059"/>
            <a:ext cx="4571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3" idx="3"/>
            <a:endCxn id="9" idx="1"/>
          </p:cNvCxnSpPr>
          <p:nvPr/>
        </p:nvCxnSpPr>
        <p:spPr>
          <a:xfrm>
            <a:off x="8396444" y="1836059"/>
            <a:ext cx="4272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9" idx="3"/>
            <a:endCxn id="10" idx="1"/>
          </p:cNvCxnSpPr>
          <p:nvPr/>
        </p:nvCxnSpPr>
        <p:spPr>
          <a:xfrm>
            <a:off x="10256647" y="1836059"/>
            <a:ext cx="52100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9" idx="0"/>
            <a:endCxn id="8" idx="0"/>
          </p:cNvCxnSpPr>
          <p:nvPr/>
        </p:nvCxnSpPr>
        <p:spPr>
          <a:xfrm rot="16200000" flipV="1">
            <a:off x="7764638" y="-251524"/>
            <a:ext cx="12700" cy="3551049"/>
          </a:xfrm>
          <a:prstGeom prst="bent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14703" y="1592462"/>
            <a:ext cx="424732" cy="4866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通  过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374226" y="3245073"/>
            <a:ext cx="1432971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填报家政服务人员信息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stCxn id="7" idx="3"/>
            <a:endCxn id="19" idx="1"/>
          </p:cNvCxnSpPr>
          <p:nvPr/>
        </p:nvCxnSpPr>
        <p:spPr>
          <a:xfrm>
            <a:off x="4883385" y="1836059"/>
            <a:ext cx="490841" cy="1721072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374226" y="4597625"/>
            <a:ext cx="1432971" cy="6241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人员在职情况管理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000" y="2370352"/>
            <a:ext cx="1194558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新用户注册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密码找回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9671" y="2370352"/>
            <a:ext cx="142833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填写、更新企业信息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修改</a:t>
            </a: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密码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联系主管部门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联系客服团队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2628" y="2370352"/>
            <a:ext cx="2271776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填报、修改行政奖励信息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填报、修改行政处罚信息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2628" y="4068523"/>
            <a:ext cx="2630848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填报所属家政服务员基本信息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2628" y="5442351"/>
            <a:ext cx="2810385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管理所属家政服务人员在职情况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7949" y="932513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不通过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23677" y="2370352"/>
            <a:ext cx="2092239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逐条核实行政奖励信息</a:t>
            </a:r>
            <a:endParaRPr lang="en-US" altLang="zh-CN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微软雅黑" pitchFamily="34" charset="-122"/>
            </a:endParaRPr>
          </a:p>
          <a:p>
            <a:pPr marL="111125" indent="-1111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</a:rPr>
              <a:t>逐条核实行政处罚信息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191" y="1435093"/>
            <a:ext cx="8071998" cy="5376862"/>
          </a:xfrm>
          <a:prstGeom prst="rect">
            <a:avLst/>
          </a:prstGeom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管理端访问、登录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94856" y="2293256"/>
            <a:ext cx="9542691" cy="1712685"/>
            <a:chOff x="3476623" y="3207657"/>
            <a:chExt cx="9542691" cy="1712685"/>
          </a:xfrm>
        </p:grpSpPr>
        <p:sp>
          <p:nvSpPr>
            <p:cNvPr id="3" name="圆角矩形 2"/>
            <p:cNvSpPr/>
            <p:nvPr/>
          </p:nvSpPr>
          <p:spPr>
            <a:xfrm>
              <a:off x="3476623" y="3207658"/>
              <a:ext cx="1509487" cy="1712684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536167" y="3207657"/>
              <a:ext cx="7039429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1132458" y="3207658"/>
              <a:ext cx="1886856" cy="856342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点击上导航条“业务数据填报”，点选“家政服务业”，进入家政扶贫对接平台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登录后首页：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8244112" y="3428499"/>
            <a:ext cx="1687077" cy="127726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8054195" y="4753627"/>
            <a:ext cx="215694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10050691" y="3428499"/>
            <a:ext cx="1886856" cy="319316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浏览通知公告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10050691" y="4419047"/>
            <a:ext cx="1886856" cy="319316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287037" y="6043325"/>
            <a:ext cx="6650510" cy="698941"/>
            <a:chOff x="6368804" y="2177140"/>
            <a:chExt cx="6650510" cy="698941"/>
          </a:xfrm>
        </p:grpSpPr>
        <p:sp>
          <p:nvSpPr>
            <p:cNvPr id="33" name="圆角矩形 32"/>
            <p:cNvSpPr/>
            <p:nvPr/>
          </p:nvSpPr>
          <p:spPr>
            <a:xfrm>
              <a:off x="6368804" y="2318535"/>
              <a:ext cx="1129529" cy="557546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498333" y="2493330"/>
              <a:ext cx="370454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圆角矩形 34"/>
            <p:cNvSpPr/>
            <p:nvPr/>
          </p:nvSpPr>
          <p:spPr>
            <a:xfrm>
              <a:off x="11132458" y="2177140"/>
              <a:ext cx="1886856" cy="31931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联系客服团队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44111" y="6275557"/>
            <a:ext cx="9793436" cy="520260"/>
            <a:chOff x="3225878" y="1889112"/>
            <a:chExt cx="9793436" cy="520260"/>
          </a:xfrm>
        </p:grpSpPr>
        <p:sp>
          <p:nvSpPr>
            <p:cNvPr id="37" name="圆角矩形 36"/>
            <p:cNvSpPr/>
            <p:nvPr/>
          </p:nvSpPr>
          <p:spPr>
            <a:xfrm>
              <a:off x="3225878" y="1889112"/>
              <a:ext cx="1142999" cy="520260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290050" y="2409372"/>
              <a:ext cx="691282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圆角矩形 38"/>
            <p:cNvSpPr/>
            <p:nvPr/>
          </p:nvSpPr>
          <p:spPr>
            <a:xfrm>
              <a:off x="11132458" y="2090056"/>
              <a:ext cx="1886856" cy="31931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下载操作手册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44112" y="4825760"/>
            <a:ext cx="3693435" cy="1114335"/>
            <a:chOff x="9253292" y="3207658"/>
            <a:chExt cx="3693435" cy="1114335"/>
          </a:xfrm>
        </p:grpSpPr>
        <p:sp>
          <p:nvSpPr>
            <p:cNvPr id="41" name="圆角矩形 40"/>
            <p:cNvSpPr/>
            <p:nvPr/>
          </p:nvSpPr>
          <p:spPr>
            <a:xfrm>
              <a:off x="9253292" y="3207658"/>
              <a:ext cx="1676275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701605" y="3214134"/>
              <a:ext cx="591303" cy="316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圆角矩形 42"/>
            <p:cNvSpPr/>
            <p:nvPr/>
          </p:nvSpPr>
          <p:spPr>
            <a:xfrm>
              <a:off x="11059871" y="3207658"/>
              <a:ext cx="1886856" cy="428171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浏览行业资讯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1828800" y="3398841"/>
            <a:ext cx="6225395" cy="171268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1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企业信息管理－列表页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10458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企业信用信息查询，可进入列表页，查看企业信用信息。</a:t>
            </a:r>
            <a:endParaRPr lang="zh-CN" altLang="en-US" sz="2000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58051" y="3972661"/>
            <a:ext cx="1168638" cy="24140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726689" y="3474022"/>
            <a:ext cx="1155821" cy="5333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9490433" y="3820261"/>
            <a:ext cx="471714" cy="2911616"/>
          </a:xfrm>
          <a:prstGeom prst="roundRect">
            <a:avLst/>
          </a:prstGeom>
          <a:noFill/>
          <a:ln>
            <a:solidFill>
              <a:srgbClr val="EC5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8" y="1508526"/>
            <a:ext cx="8853308" cy="51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680692" y="2583378"/>
            <a:ext cx="8351123" cy="1218674"/>
            <a:chOff x="9309006" y="3085110"/>
            <a:chExt cx="8351123" cy="1218674"/>
          </a:xfrm>
        </p:grpSpPr>
        <p:sp>
          <p:nvSpPr>
            <p:cNvPr id="14" name="圆角矩形 13"/>
            <p:cNvSpPr/>
            <p:nvPr/>
          </p:nvSpPr>
          <p:spPr>
            <a:xfrm>
              <a:off x="9309006" y="3189449"/>
              <a:ext cx="5773546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097069" y="3299195"/>
              <a:ext cx="591303" cy="316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圆角矩形 15"/>
            <p:cNvSpPr/>
            <p:nvPr/>
          </p:nvSpPr>
          <p:spPr>
            <a:xfrm>
              <a:off x="15773273" y="3085110"/>
              <a:ext cx="1886856" cy="428171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可根据搜索条件设置，查询企业信用信息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60058" y="4214064"/>
            <a:ext cx="2131941" cy="1951066"/>
            <a:chOff x="17660129" y="2806700"/>
            <a:chExt cx="2131941" cy="1951066"/>
          </a:xfrm>
        </p:grpSpPr>
        <p:sp>
          <p:nvSpPr>
            <p:cNvPr id="18" name="圆角矩形 17"/>
            <p:cNvSpPr/>
            <p:nvPr/>
          </p:nvSpPr>
          <p:spPr>
            <a:xfrm>
              <a:off x="17660129" y="2806700"/>
              <a:ext cx="799620" cy="1951066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8356055" y="2806700"/>
              <a:ext cx="1436015" cy="555899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点击详情可查看企业信用信息详情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63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69" y="1662676"/>
            <a:ext cx="8291262" cy="5100073"/>
          </a:xfrm>
          <a:prstGeom prst="rect">
            <a:avLst/>
          </a:prstGeom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企业信息管理－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6596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点击右侧详情，可进入详情页，查看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企业详细信用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信息。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企业信用信息核准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9590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sz="2000" dirty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企业信用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信息核准，进入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列表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页，点击核准可核准企业的行政处罚与行政奖励信息。</a:t>
            </a:r>
            <a:endParaRPr lang="zh-CN" altLang="en-US" sz="2000" dirty="0"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15" y="2027099"/>
            <a:ext cx="9312275" cy="455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3520508" y="3220340"/>
            <a:ext cx="8200294" cy="953948"/>
            <a:chOff x="9309006" y="3189449"/>
            <a:chExt cx="8200294" cy="1140954"/>
          </a:xfrm>
        </p:grpSpPr>
        <p:sp>
          <p:nvSpPr>
            <p:cNvPr id="8" name="圆角矩形 7"/>
            <p:cNvSpPr/>
            <p:nvPr/>
          </p:nvSpPr>
          <p:spPr>
            <a:xfrm>
              <a:off x="9309006" y="3189449"/>
              <a:ext cx="5773546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4872173" y="4305258"/>
              <a:ext cx="617909" cy="158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>
              <a:off x="15537543" y="3746617"/>
              <a:ext cx="1971757" cy="58378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可根据搜索条件设置，查询企业信用信息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874" y="4715516"/>
            <a:ext cx="2131941" cy="1270505"/>
            <a:chOff x="17660129" y="2806700"/>
            <a:chExt cx="2131941" cy="1270505"/>
          </a:xfrm>
        </p:grpSpPr>
        <p:sp>
          <p:nvSpPr>
            <p:cNvPr id="12" name="圆角矩形 11"/>
            <p:cNvSpPr/>
            <p:nvPr/>
          </p:nvSpPr>
          <p:spPr>
            <a:xfrm>
              <a:off x="17660129" y="2806700"/>
              <a:ext cx="695926" cy="127050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356055" y="2806700"/>
              <a:ext cx="1436015" cy="555899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点击核准，可进行信用信息核准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35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7" y="2276656"/>
            <a:ext cx="7822202" cy="42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企业信用信息核准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95905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sz="2000" dirty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企业信用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信息核准，进入</a:t>
            </a:r>
            <a:r>
              <a:rPr lang="zh-CN" altLang="en-US" sz="2000" dirty="0">
                <a:latin typeface="Arial" pitchFamily="34" charset="0"/>
                <a:ea typeface="微软雅黑" pitchFamily="34" charset="-122"/>
              </a:rPr>
              <a:t>列表</a:t>
            </a:r>
            <a:r>
              <a:rPr lang="zh-CN" altLang="en-US" sz="2000" dirty="0" smtClean="0">
                <a:latin typeface="Arial" pitchFamily="34" charset="0"/>
                <a:ea typeface="微软雅黑" pitchFamily="34" charset="-122"/>
              </a:rPr>
              <a:t>页，点击核准可核准企业的行政处罚与行政奖励信息。</a:t>
            </a:r>
            <a:endParaRPr lang="zh-CN" altLang="en-US" sz="2000" dirty="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68021" y="3656268"/>
            <a:ext cx="8949271" cy="1569493"/>
            <a:chOff x="9309006" y="3180698"/>
            <a:chExt cx="8949271" cy="1123086"/>
          </a:xfrm>
        </p:grpSpPr>
        <p:sp>
          <p:nvSpPr>
            <p:cNvPr id="8" name="圆角矩形 7"/>
            <p:cNvSpPr/>
            <p:nvPr/>
          </p:nvSpPr>
          <p:spPr>
            <a:xfrm>
              <a:off x="9309006" y="3189449"/>
              <a:ext cx="5773546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15097069" y="3299195"/>
              <a:ext cx="1274352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>
              <a:off x="16371421" y="3180698"/>
              <a:ext cx="1886856" cy="924313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管理机关可对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企业</a:t>
              </a:r>
              <a:r>
                <a:rPr lang="zh-CN" altLang="en-US" sz="1200" dirty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的行政处罚与行政奖励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信息进行核准。核准通过时核准意见可为空；核准退回时核准意见不可为空。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86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企业信用信息导出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7109639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企业信用信息导出，进入列表页。</a:t>
            </a:r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12" y="1568978"/>
            <a:ext cx="7927975" cy="47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463947" y="2737703"/>
            <a:ext cx="8728054" cy="1455288"/>
            <a:chOff x="9309006" y="3189449"/>
            <a:chExt cx="8949271" cy="2511052"/>
          </a:xfrm>
        </p:grpSpPr>
        <p:sp>
          <p:nvSpPr>
            <p:cNvPr id="13" name="圆角矩形 12"/>
            <p:cNvSpPr/>
            <p:nvPr/>
          </p:nvSpPr>
          <p:spPr>
            <a:xfrm>
              <a:off x="9309006" y="3189449"/>
              <a:ext cx="5773546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15502422" y="5104683"/>
              <a:ext cx="868999" cy="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14"/>
            <p:cNvSpPr/>
            <p:nvPr/>
          </p:nvSpPr>
          <p:spPr>
            <a:xfrm>
              <a:off x="16371421" y="4776189"/>
              <a:ext cx="1886856" cy="924312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点击导出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EXCEL，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即可导出当前列表中企业详细信用信息。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59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72" y="1715679"/>
            <a:ext cx="8546697" cy="43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家政服务员信息管理－列表页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9879628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服务员信用信息查询，可进入列表页，查看家政服务员信息。</a:t>
            </a:r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774598" y="3657303"/>
            <a:ext cx="627381" cy="2243158"/>
          </a:xfrm>
          <a:prstGeom prst="roundRect">
            <a:avLst/>
          </a:prstGeom>
          <a:noFill/>
          <a:ln>
            <a:solidFill>
              <a:srgbClr val="EC5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0401979" y="3645278"/>
            <a:ext cx="1840215" cy="535688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点击查看，可查服务人员详细信用信息。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8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598" y="1725486"/>
            <a:ext cx="8931603" cy="4490830"/>
          </a:xfrm>
          <a:prstGeom prst="rect">
            <a:avLst/>
          </a:prstGeom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家政服务员信息管理－详情页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6378669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   点击右侧查看，可进入详情页，查看家政服务员详细信息。</a:t>
            </a:r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19" y="1586979"/>
            <a:ext cx="8494708" cy="507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信用信息导出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7340471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服务</a:t>
            </a:r>
            <a:r>
              <a:rPr lang="zh-CN" altLang="en-US" dirty="0">
                <a:latin typeface="Arial" pitchFamily="34" charset="0"/>
                <a:ea typeface="微软雅黑" pitchFamily="34" charset="-122"/>
              </a:rPr>
              <a:t>员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信用信息导出，进入列表页。</a:t>
            </a:r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63947" y="2737704"/>
            <a:ext cx="8736326" cy="1043657"/>
            <a:chOff x="9309006" y="3189449"/>
            <a:chExt cx="8957753" cy="1800796"/>
          </a:xfrm>
        </p:grpSpPr>
        <p:sp>
          <p:nvSpPr>
            <p:cNvPr id="13" name="圆角矩形 12"/>
            <p:cNvSpPr/>
            <p:nvPr/>
          </p:nvSpPr>
          <p:spPr>
            <a:xfrm>
              <a:off x="9309006" y="3189449"/>
              <a:ext cx="5773546" cy="111433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6379903" y="4065933"/>
              <a:ext cx="1886856" cy="924312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点击导出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EXCEL，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rPr>
                <a:t>即可导出当前列表中企业详细信用信息。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9734343" y="3245673"/>
            <a:ext cx="625715" cy="44455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5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3" y="1563752"/>
            <a:ext cx="8417858" cy="5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信息管理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6415" y="1134547"/>
            <a:ext cx="664797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点击左导航家政服务信用信息</a:t>
            </a:r>
            <a:r>
              <a:rPr lang="en-US" altLang="zh-CN" dirty="0" smtClean="0">
                <a:latin typeface="Arial" pitchFamily="34" charset="0"/>
                <a:ea typeface="微软雅黑" pitchFamily="34" charset="-122"/>
              </a:rPr>
              <a:t>——</a:t>
            </a:r>
            <a:r>
              <a:rPr lang="zh-CN" altLang="en-US" dirty="0" smtClean="0">
                <a:latin typeface="Arial" pitchFamily="34" charset="0"/>
                <a:ea typeface="微软雅黑" pitchFamily="34" charset="-122"/>
              </a:rPr>
              <a:t>企业信息管理，进入列表页。</a:t>
            </a:r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63947" y="2737704"/>
            <a:ext cx="8244145" cy="2465892"/>
            <a:chOff x="9309006" y="3189449"/>
            <a:chExt cx="8453097" cy="4254816"/>
          </a:xfrm>
        </p:grpSpPr>
        <p:sp>
          <p:nvSpPr>
            <p:cNvPr id="13" name="圆角矩形 12"/>
            <p:cNvSpPr/>
            <p:nvPr/>
          </p:nvSpPr>
          <p:spPr>
            <a:xfrm>
              <a:off x="9309006" y="3189449"/>
              <a:ext cx="1977056" cy="67637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6379903" y="5123201"/>
              <a:ext cx="1382200" cy="2321064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可对本辖区内申请家政信用信息管理应用的企业进行退回处理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9421485" y="3690227"/>
            <a:ext cx="797171" cy="279541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579385" y="2737373"/>
            <a:ext cx="2939590" cy="392326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通过企业名称可快速搜索出相关企业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1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推荐使用浏览器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6" y="1163638"/>
            <a:ext cx="959961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3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企业端访问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商务部业务系统统一平台（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https://ecomp.mofcom.gov.cn/</a:t>
            </a:r>
            <a:endParaRPr lang="zh-CN" altLang="en-US" sz="16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91" y="1659025"/>
            <a:ext cx="8271782" cy="519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2931885" y="3207657"/>
            <a:ext cx="3352800" cy="1161143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863771" y="3207657"/>
            <a:ext cx="441234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10189030" y="3207658"/>
            <a:ext cx="1886856" cy="580570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输入统一平台用户名、密码及验证码，登录系统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89829" y="4426858"/>
            <a:ext cx="689428" cy="21771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310735" y="4702631"/>
            <a:ext cx="576000" cy="217714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579257" y="4426858"/>
            <a:ext cx="582748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9257" y="4920345"/>
            <a:ext cx="582748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10189030" y="4426858"/>
            <a:ext cx="1886856" cy="290285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密码找回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89030" y="4920345"/>
            <a:ext cx="1886856" cy="290285"/>
          </a:xfrm>
          <a:prstGeom prst="roundRect">
            <a:avLst/>
          </a:prstGeom>
          <a:noFill/>
          <a:ln>
            <a:solidFill>
              <a:srgbClr val="0A31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新用户注册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92" y="1564338"/>
            <a:ext cx="8025038" cy="52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企业端访问、登录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登录后进入统一平台业务大厅，点击“家政服务”图标进入家政服务业子应用。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910286" y="5682342"/>
            <a:ext cx="4165600" cy="1161143"/>
            <a:chOff x="7910286" y="3207657"/>
            <a:chExt cx="4165600" cy="1161143"/>
          </a:xfrm>
        </p:grpSpPr>
        <p:sp>
          <p:nvSpPr>
            <p:cNvPr id="3" name="圆角矩形 2"/>
            <p:cNvSpPr/>
            <p:nvPr/>
          </p:nvSpPr>
          <p:spPr>
            <a:xfrm>
              <a:off x="7910286" y="3207657"/>
              <a:ext cx="1451428" cy="1161143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083675" y="3207657"/>
              <a:ext cx="1192439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0189030" y="3207658"/>
              <a:ext cx="1886856" cy="580570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点击“家政服务”图标进入家政服务业子应用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58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18" y="1429997"/>
            <a:ext cx="8052043" cy="49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企业端访问、登录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94856" y="2206171"/>
            <a:ext cx="9542691" cy="1712685"/>
            <a:chOff x="3476623" y="3207657"/>
            <a:chExt cx="9542691" cy="1712685"/>
          </a:xfrm>
        </p:grpSpPr>
        <p:sp>
          <p:nvSpPr>
            <p:cNvPr id="3" name="圆角矩形 2"/>
            <p:cNvSpPr/>
            <p:nvPr/>
          </p:nvSpPr>
          <p:spPr>
            <a:xfrm>
              <a:off x="3476623" y="3207658"/>
              <a:ext cx="1509487" cy="1712684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536167" y="3207657"/>
              <a:ext cx="7039429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1132458" y="3207658"/>
              <a:ext cx="1886856" cy="856342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点击上导航条“业务数据填报”，点选“家政服务业”，进入家政扶贫对接平台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59191" y="1051890"/>
            <a:ext cx="1033280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登录后首页：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44112" y="3193140"/>
            <a:ext cx="3693435" cy="1277261"/>
            <a:chOff x="9325879" y="2090055"/>
            <a:chExt cx="3693435" cy="1277261"/>
          </a:xfrm>
        </p:grpSpPr>
        <p:sp>
          <p:nvSpPr>
            <p:cNvPr id="27" name="圆角矩形 26"/>
            <p:cNvSpPr/>
            <p:nvPr/>
          </p:nvSpPr>
          <p:spPr>
            <a:xfrm>
              <a:off x="9325879" y="2090056"/>
              <a:ext cx="1687077" cy="1277260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0255477" y="2090055"/>
              <a:ext cx="103743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圆角矩形 28"/>
            <p:cNvSpPr/>
            <p:nvPr/>
          </p:nvSpPr>
          <p:spPr>
            <a:xfrm>
              <a:off x="11132458" y="2090056"/>
              <a:ext cx="1886856" cy="47388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可浏览</a:t>
              </a:r>
              <a:r>
                <a:rPr lang="zh-CN" altLang="en-US" sz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通知</a:t>
              </a:r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公告、下载操作手册等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44112" y="4557485"/>
            <a:ext cx="3693435" cy="493486"/>
            <a:chOff x="9325879" y="2090055"/>
            <a:chExt cx="3693435" cy="493486"/>
          </a:xfrm>
        </p:grpSpPr>
        <p:sp>
          <p:nvSpPr>
            <p:cNvPr id="33" name="圆角矩形 32"/>
            <p:cNvSpPr/>
            <p:nvPr/>
          </p:nvSpPr>
          <p:spPr>
            <a:xfrm>
              <a:off x="9325879" y="2090056"/>
              <a:ext cx="1687077" cy="493485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0255477" y="2090055"/>
              <a:ext cx="103743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圆角矩形 34"/>
            <p:cNvSpPr/>
            <p:nvPr/>
          </p:nvSpPr>
          <p:spPr>
            <a:xfrm>
              <a:off x="11132458" y="2090056"/>
              <a:ext cx="1886856" cy="31931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联系客服团队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44112" y="5152571"/>
            <a:ext cx="3693435" cy="870858"/>
            <a:chOff x="9325879" y="2090055"/>
            <a:chExt cx="3693435" cy="870858"/>
          </a:xfrm>
        </p:grpSpPr>
        <p:sp>
          <p:nvSpPr>
            <p:cNvPr id="37" name="圆角矩形 36"/>
            <p:cNvSpPr/>
            <p:nvPr/>
          </p:nvSpPr>
          <p:spPr>
            <a:xfrm>
              <a:off x="9325879" y="2090056"/>
              <a:ext cx="1687077" cy="870857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0255477" y="2090055"/>
              <a:ext cx="1037431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圆角矩形 38"/>
            <p:cNvSpPr/>
            <p:nvPr/>
          </p:nvSpPr>
          <p:spPr>
            <a:xfrm>
              <a:off x="11132458" y="2090056"/>
              <a:ext cx="1886856" cy="319316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下载操作手册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44913" y="5355774"/>
            <a:ext cx="9992634" cy="869344"/>
            <a:chOff x="3026680" y="3207658"/>
            <a:chExt cx="9992634" cy="869344"/>
          </a:xfrm>
        </p:grpSpPr>
        <p:sp>
          <p:nvSpPr>
            <p:cNvPr id="41" name="圆角矩形 40"/>
            <p:cNvSpPr/>
            <p:nvPr/>
          </p:nvSpPr>
          <p:spPr>
            <a:xfrm>
              <a:off x="3026680" y="3207658"/>
              <a:ext cx="6168573" cy="856342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8861424" y="4064000"/>
              <a:ext cx="2431484" cy="1300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圆角矩形 42"/>
            <p:cNvSpPr/>
            <p:nvPr/>
          </p:nvSpPr>
          <p:spPr>
            <a:xfrm>
              <a:off x="11132458" y="3646713"/>
              <a:ext cx="1886856" cy="428171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浏览行业资讯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35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企业端新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2400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－注册统一平台用户</a:t>
            </a:r>
            <a:endParaRPr lang="zh-CN" altLang="en-US" sz="24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36" y="1026070"/>
            <a:ext cx="5363935" cy="583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372175" y="1596572"/>
            <a:ext cx="9108625" cy="943429"/>
            <a:chOff x="2372175" y="1596572"/>
            <a:chExt cx="9108625" cy="943429"/>
          </a:xfrm>
        </p:grpSpPr>
        <p:sp>
          <p:nvSpPr>
            <p:cNvPr id="6" name="圆角矩形 5"/>
            <p:cNvSpPr/>
            <p:nvPr/>
          </p:nvSpPr>
          <p:spPr>
            <a:xfrm>
              <a:off x="2372175" y="1596573"/>
              <a:ext cx="5015595" cy="943428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304062" y="1596572"/>
              <a:ext cx="441234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>
            <a:xfrm>
              <a:off x="7924799" y="1596573"/>
              <a:ext cx="3556001" cy="943428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分别填写用户名（登录账号）、显示名（通常为企业名称）以及密码（需同时</a:t>
              </a: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包含大小写英文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字母和数字）</a:t>
              </a:r>
              <a:endPara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72175" y="3470319"/>
            <a:ext cx="9108625" cy="943429"/>
            <a:chOff x="2372175" y="3470319"/>
            <a:chExt cx="9108625" cy="943429"/>
          </a:xfrm>
        </p:grpSpPr>
        <p:sp>
          <p:nvSpPr>
            <p:cNvPr id="9" name="圆角矩形 8"/>
            <p:cNvSpPr/>
            <p:nvPr/>
          </p:nvSpPr>
          <p:spPr>
            <a:xfrm>
              <a:off x="2372175" y="3470320"/>
              <a:ext cx="5015595" cy="943428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304062" y="3470319"/>
              <a:ext cx="441234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7924800" y="3470320"/>
              <a:ext cx="3556000" cy="580570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填写</a:t>
              </a:r>
              <a:r>
                <a:rPr lang="en-US" altLang="zh-CN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位统一社会信用代码</a:t>
              </a:r>
              <a:endPara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72175" y="5123544"/>
            <a:ext cx="9108625" cy="1204685"/>
            <a:chOff x="2372175" y="5123544"/>
            <a:chExt cx="9108625" cy="1204685"/>
          </a:xfrm>
        </p:grpSpPr>
        <p:sp>
          <p:nvSpPr>
            <p:cNvPr id="12" name="圆角矩形 11"/>
            <p:cNvSpPr/>
            <p:nvPr/>
          </p:nvSpPr>
          <p:spPr>
            <a:xfrm>
              <a:off x="2372175" y="5123545"/>
              <a:ext cx="5015595" cy="1204684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304062" y="5123544"/>
              <a:ext cx="441234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圆角矩形 13"/>
            <p:cNvSpPr/>
            <p:nvPr/>
          </p:nvSpPr>
          <p:spPr>
            <a:xfrm>
              <a:off x="7924799" y="5123545"/>
              <a:ext cx="3556001" cy="943428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证件类型，填写证件号码、电子邮箱、手机号码以及短信验证码，点击注册</a:t>
              </a:r>
              <a:endPara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03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企业端新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2400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－申请家政服务业务权限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0853"/>
            <a:ext cx="10363200" cy="49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9419770" y="2510289"/>
            <a:ext cx="2532744" cy="2402115"/>
            <a:chOff x="9419770" y="3040743"/>
            <a:chExt cx="2532744" cy="2402115"/>
          </a:xfrm>
        </p:grpSpPr>
        <p:sp>
          <p:nvSpPr>
            <p:cNvPr id="7" name="圆角矩形 6"/>
            <p:cNvSpPr/>
            <p:nvPr/>
          </p:nvSpPr>
          <p:spPr>
            <a:xfrm>
              <a:off x="9419770" y="4281715"/>
              <a:ext cx="2532744" cy="1161143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952514" y="3331028"/>
              <a:ext cx="0" cy="129902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圆角矩形 8"/>
            <p:cNvSpPr/>
            <p:nvPr/>
          </p:nvSpPr>
          <p:spPr>
            <a:xfrm>
              <a:off x="10065658" y="3040743"/>
              <a:ext cx="1886856" cy="580570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2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申请家政服务业务权限</a:t>
              </a: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37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EDI\CIECC-中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-13835"/>
            <a:ext cx="31083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89258"/>
            <a:ext cx="10363200" cy="699595"/>
          </a:xfrm>
        </p:spPr>
        <p:txBody>
          <a:bodyPr>
            <a:noAutofit/>
          </a:bodyPr>
          <a:lstStyle/>
          <a:p>
            <a:pPr marL="363538"/>
            <a:r>
              <a:rPr lang="en-US" altLang="zh-CN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企业端新</a:t>
            </a:r>
            <a:r>
              <a:rPr lang="zh-CN" altLang="en-US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en-US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lang="zh-CN" altLang="en-US" sz="2400" b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－填写企业基本信息</a:t>
            </a:r>
            <a:endParaRPr lang="zh-CN" altLang="en-US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81" y="1088572"/>
            <a:ext cx="7158218" cy="5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494638" y="1124858"/>
            <a:ext cx="9305476" cy="2968171"/>
            <a:chOff x="2494638" y="1596572"/>
            <a:chExt cx="9305476" cy="2968171"/>
          </a:xfrm>
        </p:grpSpPr>
        <p:sp>
          <p:nvSpPr>
            <p:cNvPr id="9" name="圆角矩形 8"/>
            <p:cNvSpPr/>
            <p:nvPr/>
          </p:nvSpPr>
          <p:spPr>
            <a:xfrm>
              <a:off x="2494638" y="1596573"/>
              <a:ext cx="6521861" cy="2968170"/>
            </a:xfrm>
            <a:prstGeom prst="roundRect">
              <a:avLst/>
            </a:prstGeom>
            <a:solidFill>
              <a:srgbClr val="00B050">
                <a:alpha val="20000"/>
              </a:srgbClr>
            </a:solidFill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8374743" y="1596572"/>
              <a:ext cx="1341662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9477829" y="1596573"/>
              <a:ext cx="2322285" cy="791027"/>
            </a:xfrm>
            <a:prstGeom prst="roundRect">
              <a:avLst/>
            </a:prstGeom>
            <a:noFill/>
            <a:ln>
              <a:solidFill>
                <a:srgbClr val="0A314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填写企业基本信息，带红色“</a:t>
              </a:r>
              <a:r>
                <a:rPr lang="en-US" altLang="zh-CN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”的为必填项</a:t>
              </a:r>
              <a:endPara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37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04639"/>
  <p:tag name="MH_LIBRARY" val="GRAPHIC"/>
  <p:tag name="MH_ORDER" val="Rectangle 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04639"/>
  <p:tag name="MH_LIBRARY" val="GRAPHIC"/>
  <p:tag name="MH_ORDER" val="Straight Connector 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04639"/>
  <p:tag name="MH_LIBRARY" val="GRAPHIC"/>
  <p:tag name="MH_ORDER" val="TextBox 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04639"/>
  <p:tag name="MH_LIBRARY" val="GRAPHIC"/>
  <p:tag name="MH_ORDER" val="Straight Connector 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2*a*1"/>
  <p:tag name="KSO_WM_UNIT_TYPE" val="a"/>
  <p:tag name="KSO_WM_UNIT_INDEX" val="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1、25、26、27"/>
  <p:tag name="KSO_WM_TEMPLATE_CATEGORY" val="custom"/>
  <p:tag name="KSO_WM_TEMPLATE_INDEX" val="160140"/>
  <p:tag name="KSO_WM_TAG_VERSION" val="1.0"/>
  <p:tag name="KSO_WM_SLIDE_ID" val="custom16014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0"/>
  <p:tag name="KSO_WM_UNIT_ID" val="custom160140_1*b*1"/>
  <p:tag name="KSO_WM_UNIT_TYPE" val="b"/>
  <p:tag name="KSO_WM_UNIT_INDEX" val="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0"/>
  <p:tag name="KSO_WM_TAG_VERSION" val="1.0"/>
  <p:tag name="KSO_WM_SLIDE_ID" val="custom160140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162*90"/>
  <p:tag name="KSO_WM_SLIDE_SIZE" val="759*399"/>
</p:tagLst>
</file>

<file path=ppt/theme/theme1.xml><?xml version="1.0" encoding="utf-8"?>
<a:theme xmlns:a="http://schemas.openxmlformats.org/drawingml/2006/main" name="A000120140530A99PPBG">
  <a:themeElements>
    <a:clrScheme name="自定义 527">
      <a:dk1>
        <a:srgbClr val="2F2F2F"/>
      </a:dk1>
      <a:lt1>
        <a:srgbClr val="FFFFFF"/>
      </a:lt1>
      <a:dk2>
        <a:srgbClr val="FFFFFF"/>
      </a:dk2>
      <a:lt2>
        <a:srgbClr val="5F5F5F"/>
      </a:lt2>
      <a:accent1>
        <a:srgbClr val="0A3142"/>
      </a:accent1>
      <a:accent2>
        <a:srgbClr val="2A305C"/>
      </a:accent2>
      <a:accent3>
        <a:srgbClr val="5478C4"/>
      </a:accent3>
      <a:accent4>
        <a:srgbClr val="409EA6"/>
      </a:accent4>
      <a:accent5>
        <a:srgbClr val="86D7D4"/>
      </a:accent5>
      <a:accent6>
        <a:srgbClr val="FFC000"/>
      </a:accent6>
      <a:hlink>
        <a:srgbClr val="0A3142"/>
      </a:hlink>
      <a:folHlink>
        <a:srgbClr val="AFB2B4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A000120150822A01KPBG</Template>
  <TotalTime>9423</TotalTime>
  <Words>1106</Words>
  <Application>Microsoft Office PowerPoint</Application>
  <PresentationFormat>自定义</PresentationFormat>
  <Paragraphs>141</Paragraphs>
  <Slides>29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A000120140530A99PPBG</vt:lpstr>
      <vt:lpstr>PowerPoint 演示文稿</vt:lpstr>
      <vt:lpstr>1.操作流程</vt:lpstr>
      <vt:lpstr>2.推荐使用浏览器</vt:lpstr>
      <vt:lpstr>3.企业端访问、登录</vt:lpstr>
      <vt:lpstr>3.企业端访问、登录</vt:lpstr>
      <vt:lpstr>3.企业端访问、登录</vt:lpstr>
      <vt:lpstr>4.企业端新用户注册－注册统一平台用户</vt:lpstr>
      <vt:lpstr>4.企业端新用户注册－申请家政服务业务权限</vt:lpstr>
      <vt:lpstr>4.企业端新用户注册－填写企业基本信息</vt:lpstr>
      <vt:lpstr>5.企业端用户名密码找回</vt:lpstr>
      <vt:lpstr>6.企业信息填报</vt:lpstr>
      <vt:lpstr>6.企业信息填报</vt:lpstr>
      <vt:lpstr>6.企业信息填报</vt:lpstr>
      <vt:lpstr>7.家政服务员信息填报－在线填报</vt:lpstr>
      <vt:lpstr>7.家政服务员信息填报－批量导入</vt:lpstr>
      <vt:lpstr>7.家政服务员信息填报－数据接口</vt:lpstr>
      <vt:lpstr>7.家政服务员信息填报－数据接口</vt:lpstr>
      <vt:lpstr>8.管理端访问、登录</vt:lpstr>
      <vt:lpstr>8.管理端访问、登录</vt:lpstr>
      <vt:lpstr>8.管理端访问、登录</vt:lpstr>
      <vt:lpstr>9.企业信息管理－列表页</vt:lpstr>
      <vt:lpstr>9.企业信息管理－详情页</vt:lpstr>
      <vt:lpstr>10.企业信用信息核准</vt:lpstr>
      <vt:lpstr>10.企业信用信息核准</vt:lpstr>
      <vt:lpstr>11.企业信用信息导出</vt:lpstr>
      <vt:lpstr>12.家政服务员信息管理－列表页</vt:lpstr>
      <vt:lpstr>12.家政服务员信息管理－详情页</vt:lpstr>
      <vt:lpstr>13.服务员信用信息导出</vt:lpstr>
      <vt:lpstr>14.企业信息管理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Shanpengfei</dc:creator>
  <cp:lastModifiedBy>陈红娟</cp:lastModifiedBy>
  <cp:revision>341</cp:revision>
  <cp:lastPrinted>2017-03-03T09:43:34Z</cp:lastPrinted>
  <dcterms:created xsi:type="dcterms:W3CDTF">2015-10-12T02:07:00Z</dcterms:created>
  <dcterms:modified xsi:type="dcterms:W3CDTF">2019-08-30T10:17:51Z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2052-10.1.0.5420</vt:lpwstr>
  </property>
  <property fmtid="{D5CDD505-2E9C-101B-9397-08002B2CF9AE}" pid="3" name="name">
    <vt:lpwstr>浩瀚宇宙.pptx</vt:lpwstr>
  </property>
  <property fmtid="{D5CDD505-2E9C-101B-9397-08002B2CF9AE}" pid="4" name="fileid">
    <vt:lpwstr>860988</vt:lpwstr>
  </property>
  <property fmtid="{D5CDD505-2E9C-101B-9397-08002B2CF9AE}" pid="5" name="search_tags">
    <vt:lpwstr>PPT模板</vt:lpwstr>
  </property>
</Properties>
</file>